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notesSlides/notesSlide6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50" r:id="rId2"/>
    <p:sldMasterId id="2147483652" r:id="rId3"/>
    <p:sldMasterId id="2147483654" r:id="rId4"/>
    <p:sldMasterId id="2147483662" r:id="rId5"/>
    <p:sldMasterId id="2147483656" r:id="rId6"/>
    <p:sldMasterId id="2147483660" r:id="rId7"/>
  </p:sldMasterIdLst>
  <p:notesMasterIdLst>
    <p:notesMasterId r:id="rId14"/>
  </p:notesMasterIdLst>
  <p:sldIdLst>
    <p:sldId id="256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D60093"/>
    <a:srgbClr val="011F45"/>
    <a:srgbClr val="001735"/>
    <a:srgbClr val="001F45"/>
    <a:srgbClr val="0116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3" autoAdjust="0"/>
    <p:restoredTop sz="94698" autoAdjust="0"/>
  </p:normalViewPr>
  <p:slideViewPr>
    <p:cSldViewPr snapToGrid="0" snapToObjects="1"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344B6-9208-40C1-B2A2-03C11E293124}" type="datetimeFigureOut">
              <a:rPr lang="cs-CZ" smtClean="0"/>
              <a:pPr/>
              <a:t>12.2.2013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2ACF6-5F70-45F3-A3AC-89215C81EA7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41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2ACF6-5F70-45F3-A3AC-89215C81EA7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462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2ACF6-5F70-45F3-A3AC-89215C81EA7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773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2ACF6-5F70-45F3-A3AC-89215C81EA7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773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2ACF6-5F70-45F3-A3AC-89215C81EA7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773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2ACF6-5F70-45F3-A3AC-89215C81EA7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7736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2ACF6-5F70-45F3-A3AC-89215C81EA7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773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13030" y="565943"/>
            <a:ext cx="5060425" cy="15468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2549" y="565944"/>
            <a:ext cx="1755888" cy="15468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677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5516" y="1882198"/>
            <a:ext cx="8399463" cy="2759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4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48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48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48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33350" y="6225815"/>
            <a:ext cx="6597650" cy="4446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3129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55864"/>
            <a:ext cx="9144000" cy="479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3350" y="715964"/>
            <a:ext cx="8877300" cy="50740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800">
                <a:solidFill>
                  <a:srgbClr val="FFFFFF"/>
                </a:solidFill>
              </a:defRPr>
            </a:lvl3pPr>
            <a:lvl4pPr>
              <a:defRPr sz="2800">
                <a:solidFill>
                  <a:srgbClr val="FFFFFF"/>
                </a:solidFill>
              </a:defRPr>
            </a:lvl4pPr>
            <a:lvl5pPr>
              <a:defRPr sz="2800">
                <a:solidFill>
                  <a:srgbClr val="FFFFFF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33350" y="6225815"/>
            <a:ext cx="6597650" cy="4446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4957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55864"/>
            <a:ext cx="9144000" cy="479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3350" y="715963"/>
            <a:ext cx="8877300" cy="50632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800">
                <a:solidFill>
                  <a:srgbClr val="FFFFFF"/>
                </a:solidFill>
              </a:defRPr>
            </a:lvl3pPr>
            <a:lvl4pPr>
              <a:defRPr sz="2800">
                <a:solidFill>
                  <a:srgbClr val="FFFFFF"/>
                </a:solidFill>
              </a:defRPr>
            </a:lvl4pPr>
            <a:lvl5pPr>
              <a:defRPr sz="2800">
                <a:solidFill>
                  <a:srgbClr val="FFFFFF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67137" y="3699448"/>
            <a:ext cx="2943513" cy="207977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3350" y="6225815"/>
            <a:ext cx="6597650" cy="4446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4677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55864"/>
            <a:ext cx="9144000" cy="479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166140" y="715964"/>
            <a:ext cx="5844510" cy="50509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800">
                <a:solidFill>
                  <a:srgbClr val="FFFFFF"/>
                </a:solidFill>
              </a:defRPr>
            </a:lvl3pPr>
            <a:lvl4pPr>
              <a:defRPr sz="2800">
                <a:solidFill>
                  <a:srgbClr val="FFFFFF"/>
                </a:solidFill>
              </a:defRPr>
            </a:lvl4pPr>
            <a:lvl5pPr>
              <a:defRPr sz="2800">
                <a:solidFill>
                  <a:srgbClr val="FFFFFF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02702" y="715962"/>
            <a:ext cx="2943513" cy="5050993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3350" y="6225815"/>
            <a:ext cx="6597650" cy="4446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6842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55864"/>
            <a:ext cx="9144000" cy="479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49802" y="2488045"/>
            <a:ext cx="8860848" cy="32904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800">
                <a:solidFill>
                  <a:srgbClr val="FFFFFF"/>
                </a:solidFill>
              </a:defRPr>
            </a:lvl3pPr>
            <a:lvl4pPr>
              <a:defRPr sz="2800">
                <a:solidFill>
                  <a:srgbClr val="FFFFFF"/>
                </a:solidFill>
              </a:defRPr>
            </a:lvl4pPr>
            <a:lvl5pPr>
              <a:defRPr sz="2800">
                <a:solidFill>
                  <a:srgbClr val="FFFFFF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727364"/>
            <a:ext cx="9144000" cy="167986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3350" y="6225815"/>
            <a:ext cx="6597650" cy="4446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4677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zadí sluníčk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291" y="-10718"/>
            <a:ext cx="9158291" cy="6868718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 userDrawn="1"/>
        </p:nvSpPr>
        <p:spPr>
          <a:xfrm rot="5400000">
            <a:off x="2716139" y="-2254178"/>
            <a:ext cx="1740479" cy="7201338"/>
          </a:xfrm>
          <a:prstGeom prst="round2SameRect">
            <a:avLst/>
          </a:prstGeom>
          <a:solidFill>
            <a:srgbClr val="00102A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 descr="FF UK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80" y="2634664"/>
            <a:ext cx="7088935" cy="31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81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818909"/>
            <a:ext cx="9144000" cy="906318"/>
          </a:xfrm>
          <a:prstGeom prst="rect">
            <a:avLst/>
          </a:prstGeom>
          <a:solidFill>
            <a:srgbClr val="0017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 userDrawn="1"/>
        </p:nvSpPr>
        <p:spPr>
          <a:xfrm>
            <a:off x="0" y="188913"/>
            <a:ext cx="9144000" cy="431800"/>
          </a:xfrm>
          <a:prstGeom prst="rect">
            <a:avLst/>
          </a:prstGeom>
          <a:solidFill>
            <a:srgbClr val="B5800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5" name="Picture 5" descr="FF-1001-version1-FFUK_logo_barevne_pol_ne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250" y="5759450"/>
            <a:ext cx="23034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560346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818909"/>
            <a:ext cx="9144000" cy="906318"/>
          </a:xfrm>
          <a:prstGeom prst="rect">
            <a:avLst/>
          </a:prstGeom>
          <a:solidFill>
            <a:srgbClr val="0017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5" descr="FF-1001-version1-FFUK_logo_barevne_pol_ne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250" y="5759450"/>
            <a:ext cx="23034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22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18909"/>
            <a:ext cx="9144000" cy="906318"/>
          </a:xfrm>
          <a:prstGeom prst="rect">
            <a:avLst/>
          </a:prstGeom>
          <a:solidFill>
            <a:srgbClr val="0017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 userDrawn="1"/>
        </p:nvSpPr>
        <p:spPr>
          <a:xfrm>
            <a:off x="0" y="188913"/>
            <a:ext cx="9144000" cy="431800"/>
          </a:xfrm>
          <a:prstGeom prst="rect">
            <a:avLst/>
          </a:prstGeom>
          <a:solidFill>
            <a:srgbClr val="B5800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5" name="Picture 5" descr="FF-1001-version1-FFUK_logo_barevne_pol_ne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250" y="5759450"/>
            <a:ext cx="23034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181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18909"/>
            <a:ext cx="9144000" cy="906318"/>
          </a:xfrm>
          <a:prstGeom prst="rect">
            <a:avLst/>
          </a:prstGeom>
          <a:solidFill>
            <a:srgbClr val="0017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 userDrawn="1"/>
        </p:nvSpPr>
        <p:spPr>
          <a:xfrm>
            <a:off x="0" y="188913"/>
            <a:ext cx="9144000" cy="431800"/>
          </a:xfrm>
          <a:prstGeom prst="rect">
            <a:avLst/>
          </a:prstGeom>
          <a:solidFill>
            <a:srgbClr val="B5800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5" name="Picture 5" descr="FF-1001-version1-FFUK_logo_barevne_pol_ne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250" y="5759450"/>
            <a:ext cx="23034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030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18909"/>
            <a:ext cx="9144000" cy="906318"/>
          </a:xfrm>
          <a:prstGeom prst="rect">
            <a:avLst/>
          </a:prstGeom>
          <a:solidFill>
            <a:srgbClr val="0017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 userDrawn="1"/>
        </p:nvSpPr>
        <p:spPr>
          <a:xfrm>
            <a:off x="0" y="188913"/>
            <a:ext cx="9144000" cy="431800"/>
          </a:xfrm>
          <a:prstGeom prst="rect">
            <a:avLst/>
          </a:prstGeom>
          <a:solidFill>
            <a:srgbClr val="B5800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5" name="Picture 5" descr="FF-1001-version1-FFUK_logo_barevne_pol_ne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250" y="5759450"/>
            <a:ext cx="23034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181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88913"/>
            <a:ext cx="9144000" cy="431800"/>
          </a:xfrm>
          <a:prstGeom prst="rect">
            <a:avLst/>
          </a:prstGeom>
          <a:solidFill>
            <a:srgbClr val="B5800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81666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cjtk.ff.cuni.cz/cn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cs-CZ" sz="2400" dirty="0" smtClean="0"/>
              <a:t>	Ústav českého jazyka a teorie </a:t>
            </a:r>
          </a:p>
          <a:p>
            <a:r>
              <a:rPr lang="cs-CZ" sz="2400" dirty="0" smtClean="0"/>
              <a:t>	komunikace</a:t>
            </a:r>
            <a:endParaRPr lang="en-US" sz="2400" dirty="0"/>
          </a:p>
          <a:p>
            <a:endParaRPr lang="cs-CZ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49" y="545826"/>
            <a:ext cx="2170089" cy="156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83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Stručné představení střediska * základní charakteristika</a:t>
            </a:r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3350" y="810229"/>
            <a:ext cx="8732858" cy="4968994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smtClean="0">
                <a:solidFill>
                  <a:srgbClr val="FFCC66"/>
                </a:solidFill>
                <a:latin typeface="Arial" charset="0"/>
                <a:cs typeface="Arial" charset="0"/>
              </a:rPr>
              <a:t>obor</a:t>
            </a:r>
            <a:r>
              <a:rPr lang="cs-CZ" dirty="0" smtClean="0">
                <a:latin typeface="Arial" charset="0"/>
                <a:cs typeface="Arial" charset="0"/>
              </a:rPr>
              <a:t> Čeština v komunikaci neslyšících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latin typeface="Arial" charset="0"/>
                <a:cs typeface="Arial" charset="0"/>
              </a:rPr>
              <a:t>založen </a:t>
            </a:r>
            <a:r>
              <a:rPr lang="cs-CZ" sz="2400" dirty="0" smtClean="0">
                <a:solidFill>
                  <a:srgbClr val="FFCC66"/>
                </a:solidFill>
                <a:latin typeface="Arial" charset="0"/>
                <a:cs typeface="Arial" charset="0"/>
              </a:rPr>
              <a:t>1998</a:t>
            </a:r>
            <a:r>
              <a:rPr lang="cs-CZ" sz="2400" dirty="0" smtClean="0">
                <a:latin typeface="Arial" charset="0"/>
                <a:cs typeface="Arial" charset="0"/>
              </a:rPr>
              <a:t> (experimentální výuka od r. 1996)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latin typeface="Arial" charset="0"/>
                <a:cs typeface="Arial" charset="0"/>
              </a:rPr>
              <a:t>od začátku: </a:t>
            </a:r>
            <a:r>
              <a:rPr lang="cs-CZ" sz="2400" dirty="0" smtClean="0">
                <a:solidFill>
                  <a:srgbClr val="FFCC66"/>
                </a:solidFill>
                <a:latin typeface="Arial" charset="0"/>
                <a:cs typeface="Arial" charset="0"/>
              </a:rPr>
              <a:t>neslyšící a nedoslýchaví studenti a pedagogové </a:t>
            </a:r>
            <a:r>
              <a:rPr lang="cs-CZ" sz="2400" dirty="0" smtClean="0">
                <a:latin typeface="Arial" charset="0"/>
                <a:cs typeface="Arial" charset="0"/>
                <a:sym typeface="Symbol"/>
              </a:rPr>
              <a:t> od r. 1998 služby pro </a:t>
            </a: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tyto studenty a pedagogy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latin typeface="Arial" charset="0"/>
                <a:cs typeface="Arial" charset="0"/>
                <a:sym typeface="Symbol"/>
              </a:rPr>
              <a:t>od r. 2012: služby pro celou FF UK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latin typeface="Arial" charset="0"/>
                <a:cs typeface="Arial" charset="0"/>
              </a:rPr>
              <a:t>bakalářský obor (1 a 2obor), magisterský, navazující magisterský obor (pedagogický, tlumočnický) </a:t>
            </a:r>
            <a:r>
              <a:rPr lang="cs-CZ" sz="2400" dirty="0" smtClean="0">
                <a:latin typeface="Arial" charset="0"/>
                <a:cs typeface="Arial" charset="0"/>
                <a:sym typeface="Symbol"/>
              </a:rPr>
              <a:t> </a:t>
            </a:r>
            <a:r>
              <a:rPr lang="cs-CZ" sz="2400" dirty="0" smtClean="0">
                <a:solidFill>
                  <a:srgbClr val="FFCC66"/>
                </a:solidFill>
                <a:latin typeface="Arial" charset="0"/>
                <a:cs typeface="Arial" charset="0"/>
                <a:sym typeface="Symbol"/>
              </a:rPr>
              <a:t>vyškolení tlumočníci, pedagogové a odborníci </a:t>
            </a:r>
            <a:r>
              <a:rPr lang="cs-CZ" sz="2400" dirty="0" smtClean="0">
                <a:latin typeface="Arial" charset="0"/>
                <a:cs typeface="Arial" charset="0"/>
                <a:sym typeface="Symbol"/>
              </a:rPr>
              <a:t>na komunikaci neslyšících a nedoslýchavých osob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rgbClr val="FFCC66"/>
                </a:solidFill>
                <a:latin typeface="Arial" charset="0"/>
                <a:cs typeface="Arial" charset="0"/>
                <a:sym typeface="Symbol"/>
              </a:rPr>
              <a:t>metodické</a:t>
            </a:r>
            <a:r>
              <a:rPr lang="cs-CZ" sz="2400" dirty="0" smtClean="0">
                <a:latin typeface="Arial" charset="0"/>
                <a:cs typeface="Arial" charset="0"/>
                <a:sym typeface="Symbol"/>
              </a:rPr>
              <a:t> centrum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latin typeface="Arial" charset="0"/>
                <a:cs typeface="Arial" charset="0"/>
                <a:sym typeface="Symbol"/>
              </a:rPr>
              <a:t>podpora </a:t>
            </a:r>
            <a:r>
              <a:rPr lang="cs-CZ" sz="2400" dirty="0" smtClean="0">
                <a:solidFill>
                  <a:srgbClr val="FFCC66"/>
                </a:solidFill>
                <a:latin typeface="Arial" charset="0"/>
                <a:cs typeface="Arial" charset="0"/>
                <a:sym typeface="Symbol"/>
              </a:rPr>
              <a:t>komunity</a:t>
            </a:r>
            <a:r>
              <a:rPr lang="cs-CZ" sz="2400" dirty="0" smtClean="0">
                <a:latin typeface="Arial" charset="0"/>
                <a:cs typeface="Arial" charset="0"/>
                <a:sym typeface="Symbol"/>
              </a:rPr>
              <a:t> Neslyšících, identity a sebeuvědomění, výzkum českého znakového jazyka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Tx/>
              <a:buChar char="-"/>
            </a:pPr>
            <a:endParaRPr lang="cs-CZ" sz="2400" dirty="0" smtClean="0">
              <a:latin typeface="Arial" charset="0"/>
              <a:cs typeface="Arial" charset="0"/>
              <a:sym typeface="Symbo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577" y="5832299"/>
            <a:ext cx="1160748" cy="83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23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Stručné představení střediska * organizační struktura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3350" y="1145894"/>
            <a:ext cx="8877300" cy="4633328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rgbClr val="FFCC66"/>
                </a:solidFill>
                <a:latin typeface="Arial" charset="0"/>
                <a:cs typeface="Arial" charset="0"/>
                <a:sym typeface="Symbol"/>
              </a:rPr>
              <a:t>vedoucí oboru </a:t>
            </a:r>
            <a:r>
              <a:rPr lang="cs-CZ" sz="2400" dirty="0" smtClean="0">
                <a:latin typeface="Arial" charset="0"/>
                <a:cs typeface="Arial" charset="0"/>
                <a:sym typeface="Symbol"/>
              </a:rPr>
              <a:t>(normální úvazek </a:t>
            </a:r>
            <a:r>
              <a:rPr lang="cs-CZ" sz="2400" dirty="0" err="1" smtClean="0">
                <a:latin typeface="Arial" charset="0"/>
                <a:cs typeface="Arial" charset="0"/>
                <a:sym typeface="Symbol"/>
              </a:rPr>
              <a:t>Ph.D</a:t>
            </a:r>
            <a:r>
              <a:rPr lang="cs-CZ" sz="2400" dirty="0" smtClean="0">
                <a:latin typeface="Arial" charset="0"/>
                <a:cs typeface="Arial" charset="0"/>
                <a:sym typeface="Symbol"/>
              </a:rPr>
              <a:t>., zástupkyně ředitelky ÚČJTK, </a:t>
            </a:r>
            <a:r>
              <a:rPr lang="cs-CZ" sz="2400" smtClean="0">
                <a:latin typeface="Arial" charset="0"/>
                <a:cs typeface="Arial" charset="0"/>
                <a:sym typeface="Symbol"/>
              </a:rPr>
              <a:t>funkční diagnostika…)</a:t>
            </a:r>
            <a:endParaRPr lang="cs-CZ" sz="2400" dirty="0" smtClean="0">
              <a:latin typeface="Arial" charset="0"/>
              <a:cs typeface="Arial" charset="0"/>
              <a:sym typeface="Symbol"/>
            </a:endParaRP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rgbClr val="FFCC66"/>
                </a:solidFill>
                <a:latin typeface="Arial" charset="0"/>
                <a:cs typeface="Arial" charset="0"/>
                <a:sym typeface="Symbol"/>
              </a:rPr>
              <a:t>koordinátorka</a:t>
            </a:r>
            <a:r>
              <a:rPr lang="cs-CZ" sz="2400" dirty="0" smtClean="0">
                <a:latin typeface="Arial" charset="0"/>
                <a:cs typeface="Arial" charset="0"/>
                <a:sym typeface="Symbol"/>
              </a:rPr>
              <a:t> tlumočnických služeb  koordinátorka všech služeb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rgbClr val="FFCC66"/>
                </a:solidFill>
                <a:latin typeface="Arial" charset="0"/>
                <a:cs typeface="Arial" charset="0"/>
                <a:sym typeface="Symbol"/>
              </a:rPr>
              <a:t>tlumočníci</a:t>
            </a:r>
            <a:r>
              <a:rPr lang="cs-CZ" sz="2400" dirty="0" smtClean="0">
                <a:latin typeface="Arial" charset="0"/>
                <a:cs typeface="Arial" charset="0"/>
                <a:sym typeface="Symbol"/>
              </a:rPr>
              <a:t> – cca 1,5 úvazku + DPP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rgbClr val="FFCC66"/>
                </a:solidFill>
                <a:latin typeface="Arial" charset="0"/>
                <a:cs typeface="Arial" charset="0"/>
                <a:sym typeface="Symbol"/>
              </a:rPr>
              <a:t>přepisovatelé</a:t>
            </a:r>
            <a:r>
              <a:rPr lang="cs-CZ" sz="2400" dirty="0" smtClean="0">
                <a:latin typeface="Arial" charset="0"/>
                <a:cs typeface="Arial" charset="0"/>
                <a:sym typeface="Symbol"/>
              </a:rPr>
              <a:t> – DPP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rgbClr val="FFCC66"/>
                </a:solidFill>
                <a:latin typeface="Arial" charset="0"/>
                <a:cs typeface="Arial" charset="0"/>
                <a:sym typeface="Symbol"/>
              </a:rPr>
              <a:t>zapisovatelé </a:t>
            </a:r>
            <a:r>
              <a:rPr lang="cs-CZ" sz="2400" dirty="0" smtClean="0">
                <a:latin typeface="Arial" charset="0"/>
                <a:cs typeface="Arial" charset="0"/>
                <a:sym typeface="Symbol"/>
              </a:rPr>
              <a:t>– studenti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rgbClr val="FFCC66"/>
                </a:solidFill>
                <a:latin typeface="Arial" charset="0"/>
                <a:cs typeface="Arial" charset="0"/>
                <a:sym typeface="Symbol"/>
              </a:rPr>
              <a:t>vysvětlovatelé/asistenti</a:t>
            </a:r>
            <a:r>
              <a:rPr lang="cs-CZ" sz="2400" dirty="0" smtClean="0">
                <a:latin typeface="Arial" charset="0"/>
                <a:cs typeface="Arial" charset="0"/>
                <a:sym typeface="Symbol"/>
              </a:rPr>
              <a:t> – studenti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rgbClr val="FFCC66"/>
                </a:solidFill>
                <a:latin typeface="Arial" charset="0"/>
                <a:cs typeface="Arial" charset="0"/>
                <a:sym typeface="Symbol"/>
              </a:rPr>
              <a:t>pedagogové</a:t>
            </a:r>
            <a:r>
              <a:rPr lang="cs-CZ" sz="2400" dirty="0" smtClean="0">
                <a:latin typeface="Arial" charset="0"/>
                <a:cs typeface="Arial" charset="0"/>
                <a:sym typeface="Symbol"/>
              </a:rPr>
              <a:t> – spolupráce s tlumočníky, přepisovateli, zapisovateli, doučování, nadstandardní konzultace, individuální výuka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latin typeface="Arial" charset="0"/>
                <a:cs typeface="Arial" charset="0"/>
                <a:sym typeface="Symbol"/>
              </a:rPr>
              <a:t>další</a:t>
            </a:r>
          </a:p>
          <a:p>
            <a:pPr lvl="1">
              <a:lnSpc>
                <a:spcPct val="80000"/>
              </a:lnSpc>
              <a:buFontTx/>
              <a:buChar char="-"/>
            </a:pPr>
            <a:endParaRPr lang="cs-CZ" sz="2400" dirty="0" smtClean="0">
              <a:latin typeface="Arial" charset="0"/>
              <a:cs typeface="Arial" charset="0"/>
              <a:sym typeface="Symbo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577" y="5832299"/>
            <a:ext cx="1160748" cy="83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23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Stručné představení střediska * portfolio klientů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3350" y="1145894"/>
            <a:ext cx="8877300" cy="4633328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studenti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rgbClr val="FFCC66"/>
                </a:solidFill>
                <a:latin typeface="Arial" charset="0"/>
                <a:cs typeface="Arial" charset="0"/>
                <a:sym typeface="Symbol"/>
              </a:rPr>
              <a:t>absolventi cca 20 + 1 </a:t>
            </a:r>
            <a:r>
              <a:rPr lang="cs-CZ" sz="2400" dirty="0" err="1" smtClean="0">
                <a:solidFill>
                  <a:srgbClr val="FFCC66"/>
                </a:solidFill>
                <a:latin typeface="Arial" charset="0"/>
                <a:cs typeface="Arial" charset="0"/>
                <a:sym typeface="Symbol"/>
              </a:rPr>
              <a:t>Erasmus</a:t>
            </a:r>
            <a:endParaRPr lang="cs-CZ" sz="2400" dirty="0" smtClean="0">
              <a:solidFill>
                <a:srgbClr val="FFCC66"/>
              </a:solidFill>
              <a:latin typeface="Arial" charset="0"/>
              <a:cs typeface="Arial" charset="0"/>
              <a:sym typeface="Symbol"/>
            </a:endParaRP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rgbClr val="FFCC66"/>
                </a:solidFill>
                <a:latin typeface="Arial" charset="0"/>
                <a:cs typeface="Arial" charset="0"/>
                <a:sym typeface="Symbol"/>
              </a:rPr>
              <a:t>zanechal cca 14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rgbClr val="FFCC66"/>
                </a:solidFill>
                <a:latin typeface="Arial" charset="0"/>
                <a:cs typeface="Arial" charset="0"/>
                <a:sym typeface="Symbol"/>
              </a:rPr>
              <a:t>studuje 15 +1 (9 ZJ + 6 MJ)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spolužáci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pedagogové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cca 2,5 úvazku + DPP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vyučující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kolegové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veřejnost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Neslyšící komunita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akademická komunita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široká veřejnost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577" y="5832299"/>
            <a:ext cx="1160748" cy="83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23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Stručné představení střediska * </a:t>
            </a:r>
          </a:p>
          <a:p>
            <a:r>
              <a:rPr lang="cs-CZ" dirty="0" smtClean="0"/>
              <a:t> </a:t>
            </a:r>
            <a:r>
              <a:rPr lang="cs-CZ" sz="2000" dirty="0" smtClean="0"/>
              <a:t>Přístupnost </a:t>
            </a:r>
            <a:r>
              <a:rPr lang="cs-CZ" sz="2000" dirty="0" err="1" smtClean="0"/>
              <a:t>informa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3350" y="1145894"/>
            <a:ext cx="8877300" cy="4633328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Char char="-"/>
            </a:pPr>
            <a:endParaRPr lang="cs-CZ" sz="2400" dirty="0" smtClean="0">
              <a:solidFill>
                <a:schemeClr val="bg1"/>
              </a:solidFill>
              <a:latin typeface="Arial" charset="0"/>
              <a:cs typeface="Arial" charset="0"/>
              <a:sym typeface="Symbol"/>
            </a:endParaRPr>
          </a:p>
          <a:p>
            <a:pPr lvl="1">
              <a:lnSpc>
                <a:spcPct val="80000"/>
              </a:lnSpc>
              <a:buFontTx/>
              <a:buChar char="-"/>
            </a:pPr>
            <a:endParaRPr lang="cs-CZ" sz="2400" dirty="0" smtClean="0">
              <a:solidFill>
                <a:schemeClr val="bg1"/>
              </a:solidFill>
              <a:latin typeface="Arial" charset="0"/>
              <a:cs typeface="Arial" charset="0"/>
              <a:sym typeface="Symbol"/>
            </a:endParaRPr>
          </a:p>
          <a:p>
            <a:pPr lvl="1">
              <a:lnSpc>
                <a:spcPct val="80000"/>
              </a:lnSpc>
              <a:buFontTx/>
              <a:buChar char="-"/>
            </a:pPr>
            <a:endParaRPr lang="cs-CZ" sz="2400" dirty="0" smtClean="0">
              <a:solidFill>
                <a:schemeClr val="bg1"/>
              </a:solidFill>
              <a:latin typeface="Arial" charset="0"/>
              <a:cs typeface="Arial" charset="0"/>
              <a:sym typeface="Symbol"/>
            </a:endParaRPr>
          </a:p>
          <a:p>
            <a:pPr lvl="1">
              <a:lnSpc>
                <a:spcPct val="80000"/>
              </a:lnSpc>
              <a:buFontTx/>
              <a:buChar char="-"/>
            </a:pPr>
            <a:endParaRPr lang="cs-CZ" sz="2400" dirty="0" smtClean="0">
              <a:solidFill>
                <a:schemeClr val="bg1"/>
              </a:solidFill>
              <a:latin typeface="Arial" charset="0"/>
              <a:cs typeface="Arial" charset="0"/>
              <a:sym typeface="Symbol"/>
            </a:endParaRPr>
          </a:p>
          <a:p>
            <a:r>
              <a:rPr lang="cs-CZ" dirty="0" smtClean="0"/>
              <a:t>								</a:t>
            </a:r>
            <a:r>
              <a:rPr lang="cs-CZ" sz="3200" dirty="0" smtClean="0">
                <a:solidFill>
                  <a:srgbClr val="D60093"/>
                </a:solidFill>
                <a:hlinkClick r:id="rId3"/>
              </a:rPr>
              <a:t>http://ucjtk.ff.cuni.cz/cnes</a:t>
            </a:r>
            <a:endParaRPr lang="cs-CZ" sz="3200" dirty="0" smtClean="0">
              <a:solidFill>
                <a:srgbClr val="D60093"/>
              </a:solidFill>
            </a:endParaRPr>
          </a:p>
          <a:p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577" y="5832299"/>
            <a:ext cx="1160748" cy="83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6" r="1746"/>
          <a:stretch>
            <a:fillRect/>
          </a:stretch>
        </p:blipFill>
        <p:spPr bwMode="auto">
          <a:xfrm>
            <a:off x="168131" y="715963"/>
            <a:ext cx="32385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23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Stručné představení střediska * spolupráce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3350" y="1145894"/>
            <a:ext cx="8877300" cy="4633328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v rámci FF UK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kontaktní osoba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studijní oddělení, další oddělení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sz="2400" dirty="0" err="1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Mediatéka</a:t>
            </a:r>
            <a:endParaRPr lang="cs-CZ" sz="2400" dirty="0" smtClean="0">
              <a:solidFill>
                <a:schemeClr val="bg1"/>
              </a:solidFill>
              <a:latin typeface="Arial" charset="0"/>
              <a:cs typeface="Arial" charset="0"/>
              <a:sym typeface="Symbol"/>
            </a:endParaRPr>
          </a:p>
          <a:p>
            <a:pPr lvl="2">
              <a:lnSpc>
                <a:spcPct val="80000"/>
              </a:lnSpc>
              <a:buFontTx/>
              <a:buChar char="-"/>
            </a:pPr>
            <a:endParaRPr lang="cs-CZ" sz="2400" dirty="0" smtClean="0">
              <a:solidFill>
                <a:schemeClr val="bg1"/>
              </a:solidFill>
              <a:latin typeface="Arial" charset="0"/>
              <a:cs typeface="Arial" charset="0"/>
              <a:sym typeface="Symbol"/>
            </a:endParaRP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v rámci UK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IPC RUK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FTVS…</a:t>
            </a:r>
          </a:p>
          <a:p>
            <a:pPr lvl="2">
              <a:lnSpc>
                <a:spcPct val="80000"/>
              </a:lnSpc>
              <a:buFontTx/>
              <a:buChar char="-"/>
            </a:pPr>
            <a:endParaRPr lang="cs-CZ" sz="2400" dirty="0" smtClean="0">
              <a:solidFill>
                <a:schemeClr val="bg1"/>
              </a:solidFill>
              <a:latin typeface="Arial" charset="0"/>
              <a:cs typeface="Arial" charset="0"/>
              <a:sym typeface="Symbol"/>
            </a:endParaRP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školy, organizace a instituce v rámci ČR i mimo ni</a:t>
            </a:r>
          </a:p>
          <a:p>
            <a:pPr lvl="1">
              <a:lnSpc>
                <a:spcPct val="80000"/>
              </a:lnSpc>
              <a:buFontTx/>
              <a:buChar char="-"/>
            </a:pPr>
            <a:endParaRPr lang="cs-CZ" sz="2400" dirty="0" smtClean="0">
              <a:solidFill>
                <a:schemeClr val="bg1"/>
              </a:solidFill>
              <a:latin typeface="Arial" charset="0"/>
              <a:cs typeface="Arial" charset="0"/>
              <a:sym typeface="Symbol"/>
            </a:endParaRP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naši </a:t>
            </a:r>
            <a:r>
              <a:rPr lang="cs-CZ" sz="2400" smtClean="0">
                <a:solidFill>
                  <a:schemeClr val="bg1"/>
                </a:solidFill>
                <a:latin typeface="Arial" charset="0"/>
                <a:cs typeface="Arial" charset="0"/>
                <a:sym typeface="Symbol"/>
              </a:rPr>
              <a:t>studenti a absolventi</a:t>
            </a:r>
            <a:endParaRPr lang="cs-CZ" sz="2400" dirty="0" smtClean="0">
              <a:solidFill>
                <a:schemeClr val="bg1"/>
              </a:solidFill>
              <a:latin typeface="Arial" charset="0"/>
              <a:cs typeface="Arial" charset="0"/>
              <a:sym typeface="Symbol"/>
            </a:endParaRPr>
          </a:p>
          <a:p>
            <a:pPr lvl="2">
              <a:lnSpc>
                <a:spcPct val="80000"/>
              </a:lnSpc>
              <a:buNone/>
            </a:pPr>
            <a:endParaRPr lang="cs-CZ" sz="2400" dirty="0" smtClean="0">
              <a:solidFill>
                <a:schemeClr val="bg1"/>
              </a:solidFill>
              <a:latin typeface="Arial" charset="0"/>
              <a:cs typeface="Arial" charset="0"/>
              <a:sym typeface="Symbo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577" y="5832299"/>
            <a:ext cx="1160748" cy="83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23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F UK Title slide 1">
  <a:themeElements>
    <a:clrScheme name="FF UK color">
      <a:dk1>
        <a:sysClr val="windowText" lastClr="000000"/>
      </a:dk1>
      <a:lt1>
        <a:sysClr val="window" lastClr="FFFFFF"/>
      </a:lt1>
      <a:dk2>
        <a:srgbClr val="011536"/>
      </a:dk2>
      <a:lt2>
        <a:srgbClr val="FFFFFF"/>
      </a:lt2>
      <a:accent1>
        <a:srgbClr val="B58001"/>
      </a:accent1>
      <a:accent2>
        <a:srgbClr val="C0504D"/>
      </a:accent2>
      <a:accent3>
        <a:srgbClr val="FFFF00"/>
      </a:accent3>
      <a:accent4>
        <a:srgbClr val="00FF00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F UK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F UK slid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F UK slide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FF UK slid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FF UK slide 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FF UK slide 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253</Words>
  <Application>Microsoft Office PowerPoint</Application>
  <PresentationFormat>Předvádění na obrazovce (4:3)</PresentationFormat>
  <Paragraphs>2627</Paragraphs>
  <Slides>6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7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FF UK Title slide 1</vt:lpstr>
      <vt:lpstr>FF UK slide 2</vt:lpstr>
      <vt:lpstr>FF UK slide 3</vt:lpstr>
      <vt:lpstr>FF UK slide 4</vt:lpstr>
      <vt:lpstr>FF UK slide 5</vt:lpstr>
      <vt:lpstr>FF UK slide 6</vt:lpstr>
      <vt:lpstr>FF UK slide 7</vt:lpstr>
      <vt:lpstr>Snímek 1</vt:lpstr>
      <vt:lpstr>Snímek 2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Hundák</dc:creator>
  <cp:lastModifiedBy>Uzivatel</cp:lastModifiedBy>
  <cp:revision>72</cp:revision>
  <dcterms:created xsi:type="dcterms:W3CDTF">2011-12-09T11:58:15Z</dcterms:created>
  <dcterms:modified xsi:type="dcterms:W3CDTF">2013-02-12T11:06:00Z</dcterms:modified>
</cp:coreProperties>
</file>